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9" name="Shape 16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s and limes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owl with salmon cakes, salad, and hummus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Bowl of pappardelle pasta with parsley butter, roasted hazelnuts, and shaved parmesan cheese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72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2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9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10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10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10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11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3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Bowl of salad with fried rice, boiled eggs, and chopsticks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5" name="Bowl with salmon cakes, salad, and hummus 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6" name="Bowl of pappardelle pasta with parsley butter, roasted hazelnuts, and shaved parmesan cheese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bowl of salad with fried rice, boiled eggs, and chopsticks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0">
              <a:schemeClr val="accent1">
                <a:lumOff val="16847"/>
              </a:schemeClr>
            </a:gs>
            <a:gs pos="100000">
              <a:schemeClr val="accent1">
                <a:lumOff val="-13575"/>
              </a:schemeClr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Mark “Mister Productivity” Struczewski"/>
          <p:cNvSpPr txBox="1"/>
          <p:nvPr/>
        </p:nvSpPr>
        <p:spPr>
          <a:xfrm>
            <a:off x="1973453" y="1034140"/>
            <a:ext cx="20437095" cy="14531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lnSpc>
                <a:spcPct val="80000"/>
              </a:lnSpc>
              <a:spcBef>
                <a:spcPts val="0"/>
              </a:spcBef>
              <a:defRPr b="1" spc="-178" sz="8900">
                <a:solidFill>
                  <a:srgbClr val="FFFFFF"/>
                </a:solidFill>
              </a:defRPr>
            </a:lvl1pPr>
          </a:lstStyle>
          <a:p>
            <a:pPr/>
            <a:r>
              <a:t>Mark “Mister Productivity” Struczewski</a:t>
            </a:r>
          </a:p>
        </p:txBody>
      </p:sp>
      <p:sp>
        <p:nvSpPr>
          <p:cNvPr id="172" name="MisterProductivity.com"/>
          <p:cNvSpPr txBox="1"/>
          <p:nvPr/>
        </p:nvSpPr>
        <p:spPr>
          <a:xfrm>
            <a:off x="9324512" y="11148452"/>
            <a:ext cx="11099293" cy="1378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lnSpc>
                <a:spcPct val="80000"/>
              </a:lnSpc>
              <a:spcBef>
                <a:spcPts val="0"/>
              </a:spcBef>
              <a:defRPr spc="-170" sz="85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MisterProductivity.com</a:t>
            </a:r>
          </a:p>
        </p:txBody>
      </p:sp>
      <p:pic>
        <p:nvPicPr>
          <p:cNvPr id="173" name="Mark Struczewski Oct25.jpg" descr="Mark Struczewski Oct25.jpg"/>
          <p:cNvPicPr>
            <a:picLocks noChangeAspect="1"/>
          </p:cNvPicPr>
          <p:nvPr/>
        </p:nvPicPr>
        <p:blipFill>
          <a:blip r:embed="rId2">
            <a:extLst/>
          </a:blip>
          <a:srcRect l="5813" t="0" r="0" b="5667"/>
          <a:stretch>
            <a:fillRect/>
          </a:stretch>
        </p:blipFill>
        <p:spPr>
          <a:xfrm>
            <a:off x="1194246" y="2984992"/>
            <a:ext cx="6054221" cy="8084749"/>
          </a:xfrm>
          <a:prstGeom prst="rect">
            <a:avLst/>
          </a:prstGeom>
          <a:ln w="12700">
            <a:miter lim="400000"/>
          </a:ln>
        </p:spPr>
      </p:pic>
      <p:sp>
        <p:nvSpPr>
          <p:cNvPr id="174" name="Helping entrepreneurs and leaders reclaim…"/>
          <p:cNvSpPr txBox="1"/>
          <p:nvPr/>
        </p:nvSpPr>
        <p:spPr>
          <a:xfrm>
            <a:off x="7479615" y="3239986"/>
            <a:ext cx="14789088" cy="3009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 defTabSz="825500">
              <a:lnSpc>
                <a:spcPct val="120000"/>
              </a:lnSpc>
              <a:spcBef>
                <a:spcPts val="0"/>
              </a:spcBef>
              <a:defRPr b="1" sz="5500">
                <a:solidFill>
                  <a:srgbClr val="FFFFFF"/>
                </a:solidFill>
              </a:defRPr>
            </a:pPr>
            <a:r>
              <a:t>Helping entrepreneurs and leaders reclaim </a:t>
            </a:r>
          </a:p>
          <a:p>
            <a:pPr algn="ctr" defTabSz="825500">
              <a:lnSpc>
                <a:spcPct val="120000"/>
              </a:lnSpc>
              <a:spcBef>
                <a:spcPts val="0"/>
              </a:spcBef>
              <a:defRPr b="1" sz="5500">
                <a:solidFill>
                  <a:srgbClr val="FFFFFF"/>
                </a:solidFill>
              </a:defRPr>
            </a:pPr>
            <a:r>
              <a:t>10+ hours a week without hustle or burnout </a:t>
            </a:r>
          </a:p>
          <a:p>
            <a:pPr algn="ctr" defTabSz="825500">
              <a:lnSpc>
                <a:spcPct val="120000"/>
              </a:lnSpc>
              <a:spcBef>
                <a:spcPts val="0"/>
              </a:spcBef>
              <a:defRPr b="1" sz="5500">
                <a:solidFill>
                  <a:srgbClr val="FFFFFF"/>
                </a:solidFill>
              </a:defRPr>
            </a:pPr>
            <a:r>
              <a:t>using the proven CUT framework.</a:t>
            </a:r>
          </a:p>
        </p:txBody>
      </p:sp>
      <p:sp>
        <p:nvSpPr>
          <p:cNvPr id="175" name="Host of The Mister Productivity Podcast 1,350+ episodes since 2017"/>
          <p:cNvSpPr txBox="1"/>
          <p:nvPr/>
        </p:nvSpPr>
        <p:spPr>
          <a:xfrm>
            <a:off x="9421134" y="7151093"/>
            <a:ext cx="10906050" cy="1461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defRPr i="1">
                <a:solidFill>
                  <a:srgbClr val="FFFFFF"/>
                </a:solidFill>
              </a:defRPr>
            </a:pPr>
            <a:r>
              <a:t>Host of The Mister Productivity Podcast</a:t>
            </a:r>
            <a:br/>
            <a:r>
              <a:t>1,350+ episodes since 2017</a:t>
            </a:r>
          </a:p>
        </p:txBody>
      </p:sp>
      <p:sp>
        <p:nvSpPr>
          <p:cNvPr id="176" name="(713) 702-6052 | ski@misterproductivity.com"/>
          <p:cNvSpPr txBox="1"/>
          <p:nvPr/>
        </p:nvSpPr>
        <p:spPr>
          <a:xfrm>
            <a:off x="8717351" y="9476381"/>
            <a:ext cx="12313616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(713) 702-6052 | ski@misterproductivity.com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